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1pPr>
    <a:lvl2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2pPr>
    <a:lvl3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3pPr>
    <a:lvl4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4pPr>
    <a:lvl5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5pPr>
    <a:lvl6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6pPr>
    <a:lvl7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7pPr>
    <a:lvl8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8pPr>
    <a:lvl9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DDDE"/>
          </a:solidFill>
        </a:fill>
      </a:tcStyle>
    </a:wholeTbl>
    <a:band2H>
      <a:tcTxStyle b="def" i="def"/>
      <a:tcStyle>
        <a:tcBdr/>
        <a:fill>
          <a:solidFill>
            <a:srgbClr val="ECEFE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E2D3"/>
          </a:solidFill>
        </a:fill>
      </a:tcStyle>
    </a:wholeTbl>
    <a:band2H>
      <a:tcTxStyle b="def" i="def"/>
      <a:tcStyle>
        <a:tcBdr/>
        <a:fill>
          <a:solidFill>
            <a:srgbClr val="F6F1EA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8DE"/>
          </a:solidFill>
        </a:fill>
      </a:tcStyle>
    </a:wholeTbl>
    <a:band2H>
      <a:tcTxStyle b="def" i="def"/>
      <a:tcStyle>
        <a:tcBdr/>
        <a:fill>
          <a:solidFill>
            <a:srgbClr val="EDEDE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>
            <a:off x="1015999" y="7873997"/>
            <a:ext cx="22351998" cy="1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" name="제목 텍스트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4" name="본문 첫 번째 줄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/>
          <p:nvPr>
            <p:ph type="sldNum" sz="quarter" idx="2"/>
          </p:nvPr>
        </p:nvSpPr>
        <p:spPr>
          <a:xfrm>
            <a:off x="22944469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'"/>
          <p:cNvSpPr txBox="1"/>
          <p:nvPr/>
        </p:nvSpPr>
        <p:spPr>
          <a:xfrm>
            <a:off x="965200" y="1041400"/>
            <a:ext cx="15430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'</a:t>
            </a:r>
          </a:p>
        </p:txBody>
      </p:sp>
      <p:sp>
        <p:nvSpPr>
          <p:cNvPr id="101" name="본문 첫 번째 줄…"/>
          <p:cNvSpPr txBox="1"/>
          <p:nvPr>
            <p:ph type="body" sz="quarter" idx="1"/>
          </p:nvPr>
        </p:nvSpPr>
        <p:spPr>
          <a:xfrm>
            <a:off x="3632200" y="5442942"/>
            <a:ext cx="19735800" cy="132080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  <a:lvl2pPr marL="1622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2pPr>
            <a:lvl3pPr marL="2257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3pPr>
            <a:lvl4pPr marL="2892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4pPr>
            <a:lvl5pPr marL="3527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2" name="-Johnny Appleseed"/>
          <p:cNvSpPr txBox="1"/>
          <p:nvPr>
            <p:ph type="body" sz="quarter" idx="21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pPr>
          </a:p>
        </p:txBody>
      </p:sp>
      <p:sp>
        <p:nvSpPr>
          <p:cNvPr id="10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빨간 직사각형과 하얀 직사각형이 층을 이루는 추상적 배경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빨간 직사각형과 하얀 직사각형이 층을 이루는 추상적 배경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본문 첫 번째 줄…"/>
          <p:cNvSpPr txBox="1"/>
          <p:nvPr>
            <p:ph type="body" sz="half" idx="1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4" name="선"/>
          <p:cNvSpPr/>
          <p:nvPr/>
        </p:nvSpPr>
        <p:spPr>
          <a:xfrm>
            <a:off x="1015999" y="10718797"/>
            <a:ext cx="22352004" cy="1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" name="제목 텍스트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26" name="본문 첫 번째 줄…"/>
          <p:cNvSpPr txBox="1"/>
          <p:nvPr>
            <p:ph type="body" sz="quarter" idx="22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pPr>
          </a:p>
        </p:txBody>
      </p:sp>
      <p:sp>
        <p:nvSpPr>
          <p:cNvPr id="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제목 텍스트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선"/>
          <p:cNvSpPr/>
          <p:nvPr/>
        </p:nvSpPr>
        <p:spPr>
          <a:xfrm>
            <a:off x="1016000" y="10718801"/>
            <a:ext cx="12090400" cy="1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3" name="각기 다른 크기의 파란색, 초록색, 하얀색 원이 서로 겹치는 추상적 배경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" name="제목 텍스트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45" name="본문 첫 번째 줄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2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선"/>
          <p:cNvSpPr/>
          <p:nvPr/>
        </p:nvSpPr>
        <p:spPr>
          <a:xfrm>
            <a:off x="13208000" y="2222498"/>
            <a:ext cx="10160000" cy="7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1" name="빨간 직사각형과 하얀 직사각형이 층을 이루는 추상적 배경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빨간 직사각형과 하얀 직사각형이 층을 이루는 추상적 배경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0" name="초록색 도형과 노란색 도형이 서로 겹치는 추상적 배경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각기 다른 크기의 파란색, 초록색, 하얀색 원이 서로 겹치는 추상적 배경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본문 첫 번째 줄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>
            <a:off x="1016000" y="2222502"/>
            <a:ext cx="22352000" cy="1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1pPr>
      <a:lvl2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2pPr>
      <a:lvl3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3pPr>
      <a:lvl4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4pPr>
      <a:lvl5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5pPr>
      <a:lvl6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6pPr>
      <a:lvl7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7pPr>
      <a:lvl8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8pPr>
      <a:lvl9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4" b="31852"/>
          <a:stretch>
            <a:fillRect/>
          </a:stretch>
        </p:blipFill>
        <p:spPr>
          <a:xfrm>
            <a:off x="0" y="0"/>
            <a:ext cx="24384001" cy="13716001"/>
          </a:xfrm>
          <a:prstGeom prst="rect">
            <a:avLst/>
          </a:prstGeom>
        </p:spPr>
      </p:pic>
      <p:sp>
        <p:nvSpPr>
          <p:cNvPr id="128" name="부산국제영화제"/>
          <p:cNvSpPr txBox="1"/>
          <p:nvPr>
            <p:ph type="title"/>
          </p:nvPr>
        </p:nvSpPr>
        <p:spPr>
          <a:xfrm>
            <a:off x="1015998" y="2342817"/>
            <a:ext cx="22352004" cy="311150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부산국제영화제</a:t>
            </a:r>
          </a:p>
        </p:txBody>
      </p:sp>
      <p:sp>
        <p:nvSpPr>
          <p:cNvPr id="129" name="웹사이트 리뉴얼"/>
          <p:cNvSpPr txBox="1"/>
          <p:nvPr>
            <p:ph type="body" sz="quarter" idx="1"/>
          </p:nvPr>
        </p:nvSpPr>
        <p:spPr>
          <a:xfrm>
            <a:off x="1015998" y="5314617"/>
            <a:ext cx="22352004" cy="1727202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800"/>
              </a:spcBef>
              <a:buSzTx/>
              <a:buNone/>
              <a:defRPr i="1" sz="7000">
                <a:solidFill>
                  <a:srgbClr val="FFFFFF"/>
                </a:solidFill>
              </a:defRPr>
            </a:lvl1pPr>
          </a:lstStyle>
          <a:p>
            <a:pPr/>
            <a:r>
              <a:t>웹사이트 리뉴얼</a:t>
            </a:r>
          </a:p>
        </p:txBody>
      </p:sp>
      <p:sp>
        <p:nvSpPr>
          <p:cNvPr id="130" name="2021.12.27…"/>
          <p:cNvSpPr txBox="1"/>
          <p:nvPr/>
        </p:nvSpPr>
        <p:spPr>
          <a:xfrm>
            <a:off x="1015999" y="10795000"/>
            <a:ext cx="2235200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 defTabSz="767715">
              <a:lnSpc>
                <a:spcPct val="70000"/>
              </a:lnSpc>
              <a:spcBef>
                <a:spcPts val="700"/>
              </a:spcBef>
              <a:defRPr i="1" spc="0" sz="5500">
                <a:solidFill>
                  <a:srgbClr val="FFFF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2021.12.27</a:t>
            </a:r>
          </a:p>
          <a:p>
            <a:pPr algn="ctr" defTabSz="767715">
              <a:lnSpc>
                <a:spcPct val="70000"/>
              </a:lnSpc>
              <a:spcBef>
                <a:spcPts val="700"/>
              </a:spcBef>
              <a:defRPr i="1" spc="0" sz="5500">
                <a:solidFill>
                  <a:srgbClr val="FFFF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강보성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4" b="31852"/>
          <a:stretch>
            <a:fillRect/>
          </a:stretch>
        </p:blipFill>
        <p:spPr>
          <a:xfrm>
            <a:off x="0" y="0"/>
            <a:ext cx="24384001" cy="13716001"/>
          </a:xfrm>
          <a:prstGeom prst="rect">
            <a:avLst/>
          </a:prstGeom>
        </p:spPr>
      </p:pic>
      <p:sp>
        <p:nvSpPr>
          <p:cNvPr id="174" name="감사합니다"/>
          <p:cNvSpPr txBox="1"/>
          <p:nvPr>
            <p:ph type="title"/>
          </p:nvPr>
        </p:nvSpPr>
        <p:spPr>
          <a:xfrm>
            <a:off x="1015998" y="5302248"/>
            <a:ext cx="22352004" cy="311150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감사합니다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542" t="0" r="0" b="0"/>
          <a:stretch>
            <a:fillRect/>
          </a:stretch>
        </p:blipFill>
        <p:spPr>
          <a:xfrm>
            <a:off x="1016000" y="1632455"/>
            <a:ext cx="13970000" cy="9804402"/>
          </a:xfrm>
          <a:prstGeom prst="rect">
            <a:avLst/>
          </a:prstGeom>
        </p:spPr>
      </p:pic>
      <p:pic>
        <p:nvPicPr>
          <p:cNvPr id="133" name="초록색 도형과 노란색 도형이 서로 겹치는 추상적 배경" descr="초록색 도형과 노란색 도형이 서로 겹치는 추상적 배경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748" t="0" r="747" b="0"/>
          <a:stretch>
            <a:fillRect/>
          </a:stretch>
        </p:blipFill>
        <p:spPr>
          <a:xfrm>
            <a:off x="15240000" y="1632455"/>
            <a:ext cx="8128001" cy="4775203"/>
          </a:xfrm>
          <a:prstGeom prst="rect">
            <a:avLst/>
          </a:prstGeom>
        </p:spPr>
      </p:pic>
      <p:pic>
        <p:nvPicPr>
          <p:cNvPr id="134" name="각기 다른 크기의 파란색, 초록색, 하얀색 원이 서로 겹치는 추상적 배경" descr="각기 다른 크기의 파란색, 초록색, 하얀색 원이 서로 겹치는 추상적 배경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748" t="0" r="747" b="0"/>
          <a:stretch>
            <a:fillRect/>
          </a:stretch>
        </p:blipFill>
        <p:spPr>
          <a:xfrm>
            <a:off x="15240000" y="6661656"/>
            <a:ext cx="8128001" cy="4775202"/>
          </a:xfrm>
          <a:prstGeom prst="rect">
            <a:avLst/>
          </a:prstGeom>
        </p:spPr>
      </p:pic>
      <p:sp>
        <p:nvSpPr>
          <p:cNvPr id="135" name="1 GNB메뉴, 공지사항, 슬라이드 영역이 중복됨…"/>
          <p:cNvSpPr txBox="1"/>
          <p:nvPr>
            <p:ph type="body" sz="quarter" idx="1"/>
          </p:nvPr>
        </p:nvSpPr>
        <p:spPr>
          <a:xfrm>
            <a:off x="1015998" y="11637798"/>
            <a:ext cx="22352004" cy="1905002"/>
          </a:xfrm>
          <a:prstGeom prst="rect">
            <a:avLst/>
          </a:prstGeom>
        </p:spPr>
        <p:txBody>
          <a:bodyPr anchor="ctr"/>
          <a:lstStyle/>
          <a:p>
            <a:pPr algn="ctr">
              <a:defRPr spc="0" sz="3500"/>
            </a:pPr>
            <a:r>
              <a:t>1 GNB메뉴, 공지사항, 슬라이드 영역이 중복됨</a:t>
            </a:r>
            <a:endParaRPr spc="35"/>
          </a:p>
          <a:p>
            <a:pPr algn="ctr">
              <a:defRPr spc="0" sz="3500"/>
            </a:pPr>
            <a:r>
              <a:t>2 메인화면에 슬라이드가 너무 많아 집중이 분산됨</a:t>
            </a:r>
          </a:p>
        </p:txBody>
      </p:sp>
      <p:sp>
        <p:nvSpPr>
          <p:cNvPr id="136" name="기존 사이트 분석(개선점)"/>
          <p:cNvSpPr txBox="1"/>
          <p:nvPr/>
        </p:nvSpPr>
        <p:spPr>
          <a:xfrm>
            <a:off x="1015998" y="70529"/>
            <a:ext cx="22352004" cy="1360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i="1" spc="0" sz="5600" u="sng">
                <a:solidFill>
                  <a:srgbClr val="C72A3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기존 사이트 분석(개선점)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기획의도"/>
          <p:cNvSpPr txBox="1"/>
          <p:nvPr>
            <p:ph type="title"/>
          </p:nvPr>
        </p:nvSpPr>
        <p:spPr>
          <a:xfrm>
            <a:off x="1016000" y="800432"/>
            <a:ext cx="22352000" cy="1761083"/>
          </a:xfrm>
          <a:prstGeom prst="rect">
            <a:avLst/>
          </a:prstGeom>
        </p:spPr>
        <p:txBody>
          <a:bodyPr anchor="ctr"/>
          <a:lstStyle/>
          <a:p>
            <a:pPr/>
            <a:r>
              <a:t>기획의도</a:t>
            </a:r>
          </a:p>
        </p:txBody>
      </p:sp>
      <p:sp>
        <p:nvSpPr>
          <p:cNvPr id="139" name="사용자의 이목을 집중시킬 사이트…"/>
          <p:cNvSpPr txBox="1"/>
          <p:nvPr>
            <p:ph type="body" sz="half" idx="1"/>
          </p:nvPr>
        </p:nvSpPr>
        <p:spPr>
          <a:xfrm>
            <a:off x="1015999" y="4587113"/>
            <a:ext cx="22352004" cy="4021536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사용자의 이목을 집중시킬 사이트</a:t>
            </a:r>
          </a:p>
          <a:p>
            <a:pPr algn="ctr"/>
            <a:r>
              <a:t>복잡하고 중복된 레이아웃을 심플하게 디자인</a:t>
            </a:r>
          </a:p>
          <a:p>
            <a:pPr algn="ctr"/>
            <a:r>
              <a:t>사용자의 니즈를 쉽게 접근할 수 있는 사용성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스크린샷 2021-12-26 오후 3.42.04.png" descr="스크린샷 2021-12-26 오후 3.42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3900" y="3817"/>
            <a:ext cx="16816200" cy="97121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상단메뉴 fixed, 키프레임 사용하여 좌우로 흐르게 적용…"/>
          <p:cNvSpPr txBox="1"/>
          <p:nvPr>
            <p:ph type="body" sz="quarter" idx="1"/>
          </p:nvPr>
        </p:nvSpPr>
        <p:spPr>
          <a:xfrm>
            <a:off x="427063" y="10753842"/>
            <a:ext cx="11799925" cy="1764348"/>
          </a:xfrm>
          <a:prstGeom prst="rect">
            <a:avLst/>
          </a:prstGeom>
        </p:spPr>
        <p:txBody>
          <a:bodyPr/>
          <a:lstStyle/>
          <a:p>
            <a:pPr>
              <a:defRPr sz="3500"/>
            </a:pPr>
            <a:r>
              <a:t>상단메뉴 fixed, 키프레임 사용하여 좌우로 흐르게 적용</a:t>
            </a:r>
          </a:p>
          <a:p>
            <a:pPr>
              <a:defRPr sz="3500"/>
            </a:pPr>
            <a:r>
              <a:t>사용빈도 적은 메뉴 햄버거 메뉴로 이동</a:t>
            </a:r>
          </a:p>
        </p:txBody>
      </p:sp>
      <p:sp>
        <p:nvSpPr>
          <p:cNvPr id="143" name="메인화면에 비디오 삽입…"/>
          <p:cNvSpPr txBox="1"/>
          <p:nvPr/>
        </p:nvSpPr>
        <p:spPr>
          <a:xfrm>
            <a:off x="12831391" y="10753842"/>
            <a:ext cx="11487250" cy="1764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71500" indent="-571500">
              <a:spcBef>
                <a:spcPts val="2500"/>
              </a:spcBef>
              <a:buSzPct val="75000"/>
              <a:buFont typeface="Zapf Dingbats"/>
              <a:buChar char="➤"/>
              <a:defRPr spc="0" sz="350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메인화면에 비디오 삽입</a:t>
            </a:r>
          </a:p>
          <a:p>
            <a:pPr marL="571500" indent="-571500">
              <a:spcBef>
                <a:spcPts val="2500"/>
              </a:spcBef>
              <a:buSzPct val="75000"/>
              <a:buFont typeface="Zapf Dingbats"/>
              <a:buChar char="➤"/>
              <a:defRPr spc="0" sz="350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AutoScroll 사용하여 표시</a:t>
            </a:r>
          </a:p>
        </p:txBody>
      </p:sp>
      <p:sp>
        <p:nvSpPr>
          <p:cNvPr id="144" name="1"/>
          <p:cNvSpPr txBox="1"/>
          <p:nvPr/>
        </p:nvSpPr>
        <p:spPr>
          <a:xfrm>
            <a:off x="3344669" y="-157958"/>
            <a:ext cx="481417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52" sz="52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5" name="1"/>
          <p:cNvSpPr txBox="1"/>
          <p:nvPr/>
        </p:nvSpPr>
        <p:spPr>
          <a:xfrm>
            <a:off x="594517" y="9563824"/>
            <a:ext cx="559075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63" sz="63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6" name="2"/>
          <p:cNvSpPr txBox="1"/>
          <p:nvPr/>
        </p:nvSpPr>
        <p:spPr>
          <a:xfrm>
            <a:off x="11870103" y="3882854"/>
            <a:ext cx="64379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75" sz="75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7" name="2"/>
          <p:cNvSpPr txBox="1"/>
          <p:nvPr/>
        </p:nvSpPr>
        <p:spPr>
          <a:xfrm>
            <a:off x="12989224" y="9563824"/>
            <a:ext cx="55907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63" sz="63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8" name="2"/>
          <p:cNvSpPr txBox="1"/>
          <p:nvPr/>
        </p:nvSpPr>
        <p:spPr>
          <a:xfrm>
            <a:off x="3281131" y="4199484"/>
            <a:ext cx="608494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70" sz="70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9" name="1"/>
          <p:cNvSpPr txBox="1"/>
          <p:nvPr/>
        </p:nvSpPr>
        <p:spPr>
          <a:xfrm>
            <a:off x="-2628" y="-296791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150" name="스크린샷 2021-12-26 오후 3.27.50.png" descr="스크린샷 2021-12-26 오후 3.27.5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46207" y="4758"/>
            <a:ext cx="2722649" cy="856178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1"/>
          <p:cNvSpPr txBox="1"/>
          <p:nvPr/>
        </p:nvSpPr>
        <p:spPr>
          <a:xfrm>
            <a:off x="20642558" y="343776"/>
            <a:ext cx="481416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52" sz="52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wiperSlide 박스를 100%로 구성하여 집중도 상승…"/>
          <p:cNvSpPr txBox="1"/>
          <p:nvPr>
            <p:ph type="body" sz="quarter" idx="1"/>
          </p:nvPr>
        </p:nvSpPr>
        <p:spPr>
          <a:xfrm>
            <a:off x="6292038" y="10645271"/>
            <a:ext cx="11799924" cy="3057138"/>
          </a:xfrm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t>SwiperSlide 박스를 100%로 구성하여 집중도 상승</a:t>
            </a:r>
          </a:p>
          <a:p>
            <a:pPr>
              <a:defRPr sz="3800"/>
            </a:pPr>
            <a:r>
              <a:t>텍스트박스 absolute 사용하여 위치조정</a:t>
            </a:r>
          </a:p>
          <a:p>
            <a:pPr>
              <a:defRPr sz="3800"/>
            </a:pPr>
            <a:r>
              <a:t>이미지 , 텍스트 클릭시 서브페이지 이동</a:t>
            </a:r>
          </a:p>
        </p:txBody>
      </p:sp>
      <p:sp>
        <p:nvSpPr>
          <p:cNvPr id="154" name="2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pic>
        <p:nvPicPr>
          <p:cNvPr id="155" name="스크린샷 2021-12-26 오후 3.17.07.png" descr="스크린샷 2021-12-26 오후 3.17.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4661" y="-4489"/>
            <a:ext cx="18294679" cy="105871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갤러리 페이지 스와이프 하여 볼 수 있도록 구성"/>
          <p:cNvSpPr txBox="1"/>
          <p:nvPr>
            <p:ph type="body" sz="quarter" idx="1"/>
          </p:nvPr>
        </p:nvSpPr>
        <p:spPr>
          <a:xfrm>
            <a:off x="6292038" y="10998130"/>
            <a:ext cx="11799924" cy="1764348"/>
          </a:xfrm>
          <a:prstGeom prst="rect">
            <a:avLst/>
          </a:prstGeom>
        </p:spPr>
        <p:txBody>
          <a:bodyPr anchor="ctr"/>
          <a:lstStyle>
            <a:lvl1pPr>
              <a:defRPr sz="3800"/>
            </a:lvl1pPr>
          </a:lstStyle>
          <a:p>
            <a:pPr/>
            <a:r>
              <a:t>갤러리 페이지 스와이프 하여 볼 수 있도록 구성</a:t>
            </a:r>
          </a:p>
        </p:txBody>
      </p:sp>
      <p:sp>
        <p:nvSpPr>
          <p:cNvPr id="158" name="3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159" name="스크린샷 2021-12-26 오후 3.21.46.png" descr="스크린샷 2021-12-26 오후 3.21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31287" y="-5443"/>
            <a:ext cx="18321426" cy="10602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loat:left 사용하여 상영시간표 구성…"/>
          <p:cNvSpPr txBox="1"/>
          <p:nvPr>
            <p:ph type="body" sz="quarter" idx="1"/>
          </p:nvPr>
        </p:nvSpPr>
        <p:spPr>
          <a:xfrm>
            <a:off x="6292038" y="11948132"/>
            <a:ext cx="11799924" cy="1764348"/>
          </a:xfrm>
          <a:prstGeom prst="rect">
            <a:avLst/>
          </a:prstGeom>
        </p:spPr>
        <p:txBody>
          <a:bodyPr anchor="ctr"/>
          <a:lstStyle/>
          <a:p>
            <a:pPr>
              <a:defRPr sz="3800"/>
            </a:pPr>
            <a:r>
              <a:t>float:left 사용하여 상영시간표 구성</a:t>
            </a:r>
          </a:p>
          <a:p>
            <a:pPr>
              <a:defRPr sz="3800"/>
            </a:pPr>
            <a:r>
              <a:t>하단 footer (SNS,주소,전화번호)</a:t>
            </a:r>
          </a:p>
        </p:txBody>
      </p:sp>
      <p:sp>
        <p:nvSpPr>
          <p:cNvPr id="162" name="4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4</a:t>
            </a:r>
          </a:p>
        </p:txBody>
      </p:sp>
      <p:pic>
        <p:nvPicPr>
          <p:cNvPr id="163" name="스크린샷 2021-12-26 오후 3.25.40.png" descr="스크린샷 2021-12-26 오후 3.2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5089" y="-5009"/>
            <a:ext cx="17013822" cy="98459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스크린샷 2021-12-26 오후 3.32.05.png" descr="스크린샷 2021-12-26 오후 3.32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885" y="8889820"/>
            <a:ext cx="17024229" cy="31230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y버튼 클릭시 유트브 동영상 재생"/>
          <p:cNvSpPr txBox="1"/>
          <p:nvPr>
            <p:ph type="body" sz="quarter" idx="1"/>
          </p:nvPr>
        </p:nvSpPr>
        <p:spPr>
          <a:xfrm>
            <a:off x="6292038" y="11242416"/>
            <a:ext cx="11799924" cy="1764348"/>
          </a:xfrm>
          <a:prstGeom prst="rect">
            <a:avLst/>
          </a:prstGeom>
        </p:spPr>
        <p:txBody>
          <a:bodyPr anchor="ctr"/>
          <a:lstStyle>
            <a:lvl1pPr algn="ctr">
              <a:defRPr sz="3800"/>
            </a:lvl1pPr>
          </a:lstStyle>
          <a:p>
            <a:pPr/>
            <a:r>
              <a:t>play버튼 클릭시 유트브 동영상 재생</a:t>
            </a:r>
          </a:p>
        </p:txBody>
      </p:sp>
      <p:sp>
        <p:nvSpPr>
          <p:cNvPr id="167" name="1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C100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168" name="스크린샷 2021-12-26 오후 3.36.24.png" descr="스크린샷 2021-12-26 오후 3.36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860" y="-354"/>
            <a:ext cx="18572281" cy="10726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스크린샷 2021-12-26 오후 12.23.08.png" descr="스크린샷 2021-12-26 오후 12.23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7633" y="1167546"/>
            <a:ext cx="21814151" cy="11449904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W3C 마크업 검사 통과"/>
          <p:cNvSpPr txBox="1"/>
          <p:nvPr>
            <p:ph type="title"/>
          </p:nvPr>
        </p:nvSpPr>
        <p:spPr>
          <a:xfrm>
            <a:off x="9256" y="-14220"/>
            <a:ext cx="24384001" cy="1461085"/>
          </a:xfrm>
          <a:prstGeom prst="rect">
            <a:avLst/>
          </a:prstGeom>
          <a:gradFill>
            <a:gsLst>
              <a:gs pos="0">
                <a:srgbClr val="8B839E"/>
              </a:gs>
              <a:gs pos="100000">
                <a:srgbClr val="CBC5DD"/>
              </a:gs>
            </a:gsLst>
            <a:lin ang="16200000"/>
          </a:gradFill>
        </p:spPr>
        <p:txBody>
          <a:bodyPr anchor="ctr"/>
          <a:lstStyle>
            <a:lvl1pPr>
              <a:spcBef>
                <a:spcPts val="2000"/>
              </a:spcBef>
              <a:defRPr cap="none" spc="39" sz="4000">
                <a:solidFill>
                  <a:srgbClr val="FFFFFF"/>
                </a:solidFill>
              </a:defRPr>
            </a:lvl1pPr>
          </a:lstStyle>
          <a:p>
            <a:pPr/>
            <a:r>
              <a:t>W3C 마크업 검사 통과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